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306" r:id="rId3"/>
    <p:sldId id="258" r:id="rId4"/>
    <p:sldId id="257" r:id="rId5"/>
    <p:sldId id="307" r:id="rId6"/>
    <p:sldId id="308" r:id="rId7"/>
    <p:sldId id="309" r:id="rId8"/>
    <p:sldId id="311" r:id="rId9"/>
    <p:sldId id="310" r:id="rId10"/>
    <p:sldId id="313" r:id="rId11"/>
    <p:sldId id="312" r:id="rId12"/>
    <p:sldId id="319" r:id="rId13"/>
    <p:sldId id="314" r:id="rId14"/>
    <p:sldId id="315" r:id="rId15"/>
    <p:sldId id="316" r:id="rId16"/>
    <p:sldId id="317" r:id="rId17"/>
    <p:sldId id="318" r:id="rId18"/>
  </p:sldIdLst>
  <p:sldSz cx="9144000" cy="5143500" type="screen16x9"/>
  <p:notesSz cx="6858000" cy="9144000"/>
  <p:embeddedFontLst>
    <p:embeddedFont>
      <p:font typeface="Catamaran Light" pitchFamily="2" charset="77"/>
      <p:regular r:id="rId20"/>
      <p:bold r:id="rId21"/>
    </p:embeddedFont>
    <p:embeddedFont>
      <p:font typeface="Fira Sans Extra Condensed Medium" panose="020B0603050000020004" pitchFamily="34" charset="0"/>
      <p:regular r:id="rId22"/>
      <p:bold r:id="rId23"/>
      <p:italic r:id="rId24"/>
      <p:boldItalic r:id="rId25"/>
    </p:embeddedFont>
    <p:embeddedFont>
      <p:font typeface="Livvic" pitchFamily="2" charset="77"/>
      <p:regular r:id="rId26"/>
      <p:bold r:id="rId27"/>
      <p:italic r:id="rId28"/>
      <p:boldItalic r:id="rId29"/>
    </p:embeddedFont>
    <p:embeddedFont>
      <p:font typeface="Montserrat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5C354F-024E-48C1-8DAA-BB592076AEC1}">
  <a:tblStyle styleId="{4E5C354F-024E-48C1-8DAA-BB592076AE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77415"/>
  </p:normalViewPr>
  <p:slideViewPr>
    <p:cSldViewPr snapToGrid="0" snapToObjects="1">
      <p:cViewPr varScale="1">
        <p:scale>
          <a:sx n="130" d="100"/>
          <a:sy n="130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1- we don’t have information on how nice the flooring is, what the painting color is, is there an elevator, etc.,</a:t>
            </a:r>
          </a:p>
          <a:p>
            <a:r>
              <a:rPr lang="en-SA" dirty="0"/>
              <a:t>2- I have found apartments with the same number of rooms with the same layout buy one calls the guest room a living room, and one calls them all as just rooms. </a:t>
            </a:r>
          </a:p>
        </p:txBody>
      </p:sp>
    </p:spTree>
    <p:extLst>
      <p:ext uri="{BB962C8B-B14F-4D97-AF65-F5344CB8AC3E}">
        <p14:creationId xmlns:p14="http://schemas.microsoft.com/office/powerpoint/2010/main" val="235497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20244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  <a:p>
            <a:r>
              <a:rPr lang="en-SA" dirty="0"/>
              <a:t>Question: can we add value to the real estate market in Saudi Arabia by helping home buyers make better purchases?</a:t>
            </a:r>
          </a:p>
          <a:p>
            <a:endParaRPr lang="en-SA" dirty="0"/>
          </a:p>
          <a:p>
            <a:r>
              <a:rPr lang="en-SA" dirty="0"/>
              <a:t>Hope:</a:t>
            </a:r>
          </a:p>
          <a:p>
            <a:r>
              <a:rPr lang="en-SA" dirty="0"/>
              <a:t>1- better understand the market </a:t>
            </a:r>
          </a:p>
          <a:p>
            <a:r>
              <a:rPr lang="en-SA" dirty="0"/>
              <a:t>2- estimate the price of apartments accuratly </a:t>
            </a:r>
          </a:p>
          <a:p>
            <a:endParaRPr lang="en-SA" dirty="0"/>
          </a:p>
          <a:p>
            <a:r>
              <a:rPr lang="en-SA" dirty="0"/>
              <a:t>Goal: </a:t>
            </a:r>
          </a:p>
          <a:p>
            <a:r>
              <a:rPr lang="en-SA" dirty="0"/>
              <a:t>1- develop an analytical dashboard</a:t>
            </a:r>
          </a:p>
          <a:p>
            <a:r>
              <a:rPr lang="en-SA" dirty="0"/>
              <a:t>2- Create a ”Good Deal Indicator” (talk about </a:t>
            </a:r>
            <a:r>
              <a:rPr lang="en-US" dirty="0" err="1"/>
              <a:t>th</a:t>
            </a:r>
            <a:r>
              <a:rPr lang="en-SA" dirty="0"/>
              <a:t>e car picture)</a:t>
            </a:r>
          </a:p>
        </p:txBody>
      </p:sp>
    </p:spTree>
    <p:extLst>
      <p:ext uri="{BB962C8B-B14F-4D97-AF65-F5344CB8AC3E}">
        <p14:creationId xmlns:p14="http://schemas.microsoft.com/office/powerpoint/2010/main" val="241224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390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21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1- The process of web scraping I had to follow is a little unusual due to aqar’s website peculiar website</a:t>
            </a:r>
          </a:p>
          <a:p>
            <a:r>
              <a:rPr lang="en-SA" dirty="0"/>
              <a:t>2- Go to web browser and inspect the webpage you want to scrape</a:t>
            </a:r>
          </a:p>
          <a:p>
            <a:r>
              <a:rPr lang="en-SA" dirty="0"/>
              <a:t>3- Find all the requests between your browser and the website</a:t>
            </a:r>
          </a:p>
          <a:p>
            <a:r>
              <a:rPr lang="en-SA" dirty="0"/>
              <a:t>4- identify the request you are interested in</a:t>
            </a:r>
          </a:p>
          <a:p>
            <a:r>
              <a:rPr lang="en-SA" dirty="0"/>
              <a:t>5- get the information of that request</a:t>
            </a:r>
          </a:p>
          <a:p>
            <a:r>
              <a:rPr lang="en-SA" dirty="0"/>
              <a:t>6- make that request in python as many times as necessary</a:t>
            </a:r>
          </a:p>
        </p:txBody>
      </p:sp>
    </p:spTree>
    <p:extLst>
      <p:ext uri="{BB962C8B-B14F-4D97-AF65-F5344CB8AC3E}">
        <p14:creationId xmlns:p14="http://schemas.microsoft.com/office/powerpoint/2010/main" val="159490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1- Make the request you see at the top over and over while updating the index you want to search </a:t>
            </a:r>
          </a:p>
          <a:p>
            <a:r>
              <a:rPr lang="en-SA" dirty="0"/>
              <a:t>2- At every iteration concatinate a dataframe with 20 ads to your main dataframe</a:t>
            </a:r>
          </a:p>
          <a:p>
            <a:r>
              <a:rPr lang="en-SA" dirty="0"/>
              <a:t>3- At end of this I had about 8000 instances</a:t>
            </a:r>
          </a:p>
        </p:txBody>
      </p:sp>
    </p:spTree>
    <p:extLst>
      <p:ext uri="{BB962C8B-B14F-4D97-AF65-F5344CB8AC3E}">
        <p14:creationId xmlns:p14="http://schemas.microsoft.com/office/powerpoint/2010/main" val="227741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02872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60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 descr="A picture containing sky, outdoor, nature, mountain&#10;&#10;Description automatically generated">
            <a:extLst>
              <a:ext uri="{FF2B5EF4-FFF2-40B4-BE49-F238E27FC236}">
                <a16:creationId xmlns:a16="http://schemas.microsoft.com/office/drawing/2014/main" id="{EC769E1D-2870-424D-BC8A-D15B4725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858000" cy="5143500"/>
          </a:xfrm>
          <a:prstGeom prst="rect">
            <a:avLst/>
          </a:prstGeom>
        </p:spPr>
      </p:pic>
      <p:sp>
        <p:nvSpPr>
          <p:cNvPr id="127" name="Google Shape;127;p24"/>
          <p:cNvSpPr/>
          <p:nvPr/>
        </p:nvSpPr>
        <p:spPr>
          <a:xfrm rot="-5400000" flipH="1">
            <a:off x="-1568850" y="2398795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CBA43-C4FE-D648-851E-CE39DEB2C620}"/>
              </a:ext>
            </a:extLst>
          </p:cNvPr>
          <p:cNvSpPr txBox="1"/>
          <p:nvPr/>
        </p:nvSpPr>
        <p:spPr>
          <a:xfrm>
            <a:off x="4479266" y="3544688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dirty="0">
                <a:solidFill>
                  <a:schemeClr val="lt1"/>
                </a:solidFill>
                <a:latin typeface="Livvic"/>
                <a:sym typeface="Livvic"/>
              </a:rPr>
              <a:t>Group Name: </a:t>
            </a:r>
            <a:r>
              <a:rPr lang="en-US" dirty="0">
                <a:solidFill>
                  <a:schemeClr val="lt1"/>
                </a:solidFill>
                <a:latin typeface="Livvic"/>
                <a:sym typeface="Livvic"/>
              </a:rPr>
              <a:t>Homeowners</a:t>
            </a:r>
            <a:r>
              <a:rPr lang="en-SA" dirty="0">
                <a:solidFill>
                  <a:schemeClr val="lt1"/>
                </a:solidFill>
                <a:latin typeface="Livvic"/>
                <a:sym typeface="Livvic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87550C-39D5-5B43-B148-4CB162A8E5EF}"/>
              </a:ext>
            </a:extLst>
          </p:cNvPr>
          <p:cNvCxnSpPr/>
          <p:nvPr/>
        </p:nvCxnSpPr>
        <p:spPr>
          <a:xfrm>
            <a:off x="4572000" y="3359716"/>
            <a:ext cx="2367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4510F2A-BCB3-F016-92FD-0B190AD1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6857999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5137710" y="151126"/>
            <a:ext cx="3358800" cy="4653781"/>
          </a:xfrm>
          <a:prstGeom prst="rect">
            <a:avLst/>
          </a:prstGeom>
          <a:solidFill>
            <a:srgbClr val="002060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4472466" y="1014916"/>
            <a:ext cx="4653781" cy="23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</a:rPr>
              <a:t>Apartments for Sale-Real Estate Market in Riyadh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A13D-AAC4-A3D9-2C4E-5E6EAC47D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64D5F-601F-C868-B74F-CE77627480D9}"/>
              </a:ext>
            </a:extLst>
          </p:cNvPr>
          <p:cNvSpPr txBox="1"/>
          <p:nvPr/>
        </p:nvSpPr>
        <p:spPr>
          <a:xfrm>
            <a:off x="545123" y="433375"/>
            <a:ext cx="39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dirty="0">
                <a:solidFill>
                  <a:schemeClr val="bg2"/>
                </a:solidFill>
              </a:rPr>
              <a:t>Data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AD3BD-7D0D-783D-5264-EF2D33029DD4}"/>
              </a:ext>
            </a:extLst>
          </p:cNvPr>
          <p:cNvSpPr txBox="1"/>
          <p:nvPr/>
        </p:nvSpPr>
        <p:spPr>
          <a:xfrm>
            <a:off x="905608" y="1195754"/>
            <a:ext cx="5257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Advertisers provide fair estimates of the price </a:t>
            </a:r>
            <a:endParaRPr lang="en-S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estimate the price using only general information on the apartment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agree on the definition of “living room”, “bed room” </a:t>
            </a:r>
            <a:r>
              <a:rPr lang="en-US" dirty="0" err="1"/>
              <a:t>etc</a:t>
            </a:r>
            <a:r>
              <a:rPr lang="en-US" dirty="0"/>
              <a:t>,.</a:t>
            </a:r>
            <a:endParaRPr lang="en-SA" dirty="0"/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DD6C0346-28BC-1AC2-4A2F-F18B0E477996}"/>
              </a:ext>
            </a:extLst>
          </p:cNvPr>
          <p:cNvSpPr/>
          <p:nvPr/>
        </p:nvSpPr>
        <p:spPr>
          <a:xfrm>
            <a:off x="7814400" y="-11076"/>
            <a:ext cx="1329600" cy="5290741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" name="Google Shape;541;p47">
            <a:extLst>
              <a:ext uri="{FF2B5EF4-FFF2-40B4-BE49-F238E27FC236}">
                <a16:creationId xmlns:a16="http://schemas.microsoft.com/office/drawing/2014/main" id="{49BE5D0E-6BA7-BF5E-3CDD-82649AF3DCC3}"/>
              </a:ext>
            </a:extLst>
          </p:cNvPr>
          <p:cNvSpPr/>
          <p:nvPr/>
        </p:nvSpPr>
        <p:spPr>
          <a:xfrm>
            <a:off x="-27371" y="4206240"/>
            <a:ext cx="2778522" cy="937260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1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C395-E098-97D8-2F6F-7CA1C14C4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72BCC-CC18-8BFE-DD0A-C6168545B57F}"/>
              </a:ext>
            </a:extLst>
          </p:cNvPr>
          <p:cNvSpPr txBox="1"/>
          <p:nvPr/>
        </p:nvSpPr>
        <p:spPr>
          <a:xfrm>
            <a:off x="747346" y="433375"/>
            <a:ext cx="3481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dirty="0">
                <a:solidFill>
                  <a:schemeClr val="bg2"/>
                </a:solidFill>
              </a:rPr>
              <a:t>ML Model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2CEFE-B3BF-AE29-0FBB-A4E9ACADE327}"/>
              </a:ext>
            </a:extLst>
          </p:cNvPr>
          <p:cNvSpPr txBox="1"/>
          <p:nvPr/>
        </p:nvSpPr>
        <p:spPr>
          <a:xfrm>
            <a:off x="888023" y="1591408"/>
            <a:ext cx="5363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Train-test-split: standard 70-30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Use pd.DataFrame.fillna() to encode all null values using one encoding (e.g., None, pd.NA, np.nan,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 Normalize numeric features using </a:t>
            </a:r>
            <a:r>
              <a:rPr lang="en-US" dirty="0"/>
              <a:t>yeo-</a:t>
            </a:r>
            <a:r>
              <a:rPr lang="en-US" dirty="0" err="1"/>
              <a:t>johnson</a:t>
            </a:r>
            <a:r>
              <a:rPr lang="en-SA" dirty="0"/>
              <a:t> power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Standarize numeric features using standard scaler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Normalize label (price) using box-cox power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KNN Imputation</a:t>
            </a: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E51F50E9-51A6-29C5-A919-70D1FEC6B899}"/>
              </a:ext>
            </a:extLst>
          </p:cNvPr>
          <p:cNvSpPr/>
          <p:nvPr/>
        </p:nvSpPr>
        <p:spPr>
          <a:xfrm>
            <a:off x="7814400" y="-1"/>
            <a:ext cx="1329600" cy="5430741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" name="Google Shape;541;p47">
            <a:extLst>
              <a:ext uri="{FF2B5EF4-FFF2-40B4-BE49-F238E27FC236}">
                <a16:creationId xmlns:a16="http://schemas.microsoft.com/office/drawing/2014/main" id="{F60BEBEC-1777-CA4D-00DD-AE4C60E8942C}"/>
              </a:ext>
            </a:extLst>
          </p:cNvPr>
          <p:cNvSpPr/>
          <p:nvPr/>
        </p:nvSpPr>
        <p:spPr>
          <a:xfrm>
            <a:off x="-60477" y="4158532"/>
            <a:ext cx="2835482" cy="984968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93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7DC7-E99B-4EC6-1385-EB02BABB1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22EB90E2-789C-3748-ECF3-108A02F093F9}"/>
              </a:ext>
            </a:extLst>
          </p:cNvPr>
          <p:cNvSpPr/>
          <p:nvPr/>
        </p:nvSpPr>
        <p:spPr>
          <a:xfrm>
            <a:off x="7814400" y="-1"/>
            <a:ext cx="1329600" cy="5430741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" name="Google Shape;541;p47">
            <a:extLst>
              <a:ext uri="{FF2B5EF4-FFF2-40B4-BE49-F238E27FC236}">
                <a16:creationId xmlns:a16="http://schemas.microsoft.com/office/drawing/2014/main" id="{4087EFF3-3FDA-D4B6-3227-8B20ADFAFA98}"/>
              </a:ext>
            </a:extLst>
          </p:cNvPr>
          <p:cNvSpPr/>
          <p:nvPr/>
        </p:nvSpPr>
        <p:spPr>
          <a:xfrm>
            <a:off x="-60477" y="4158532"/>
            <a:ext cx="2835482" cy="984968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2BF34-582D-AE7F-E02A-C63CFB37FABC}"/>
              </a:ext>
            </a:extLst>
          </p:cNvPr>
          <p:cNvSpPr txBox="1"/>
          <p:nvPr/>
        </p:nvSpPr>
        <p:spPr>
          <a:xfrm>
            <a:off x="1219200" y="587022"/>
            <a:ext cx="318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ML Models Trials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61E5A-840A-FD5E-07FF-2B036FCBF545}"/>
              </a:ext>
            </a:extLst>
          </p:cNvPr>
          <p:cNvSpPr txBox="1"/>
          <p:nvPr/>
        </p:nvSpPr>
        <p:spPr>
          <a:xfrm>
            <a:off x="1399822" y="1049867"/>
            <a:ext cx="3894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Linear regression:</a:t>
            </a:r>
          </a:p>
          <a:p>
            <a:r>
              <a:rPr lang="en-SA" dirty="0"/>
              <a:t>RMSE: 0.93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D658F-D3BD-CBE0-148C-8078253F22C9}"/>
              </a:ext>
            </a:extLst>
          </p:cNvPr>
          <p:cNvSpPr txBox="1"/>
          <p:nvPr/>
        </p:nvSpPr>
        <p:spPr>
          <a:xfrm>
            <a:off x="1512711" y="1573087"/>
            <a:ext cx="459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Linear Regression with Elastic Net Regularization:</a:t>
            </a:r>
          </a:p>
          <a:p>
            <a:r>
              <a:rPr lang="en-SA" dirty="0"/>
              <a:t>RMSE: 0.90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974C1-6DD1-DE3F-D80F-8D141C3A4056}"/>
              </a:ext>
            </a:extLst>
          </p:cNvPr>
          <p:cNvSpPr txBox="1"/>
          <p:nvPr/>
        </p:nvSpPr>
        <p:spPr>
          <a:xfrm>
            <a:off x="1535289" y="2235200"/>
            <a:ext cx="4045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Hyper Tuned Decision Tree (best):</a:t>
            </a:r>
          </a:p>
          <a:p>
            <a:r>
              <a:rPr lang="en-SA" dirty="0"/>
              <a:t>RMSE: 0.73</a:t>
            </a:r>
          </a:p>
        </p:txBody>
      </p:sp>
    </p:spTree>
    <p:extLst>
      <p:ext uri="{BB962C8B-B14F-4D97-AF65-F5344CB8AC3E}">
        <p14:creationId xmlns:p14="http://schemas.microsoft.com/office/powerpoint/2010/main" val="82463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F47E42-2D3B-27A9-A76A-F1BCDBAA8FD2}"/>
              </a:ext>
            </a:extLst>
          </p:cNvPr>
          <p:cNvSpPr txBox="1"/>
          <p:nvPr/>
        </p:nvSpPr>
        <p:spPr>
          <a:xfrm>
            <a:off x="395654" y="219808"/>
            <a:ext cx="3560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dirty="0">
                <a:solidFill>
                  <a:schemeClr val="bg2"/>
                </a:solidFill>
              </a:rPr>
              <a:t>Good Deal Indicator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80D2E-AD57-5E4D-B568-75CC1B8BAC32}"/>
              </a:ext>
            </a:extLst>
          </p:cNvPr>
          <p:cNvSpPr txBox="1"/>
          <p:nvPr/>
        </p:nvSpPr>
        <p:spPr>
          <a:xfrm>
            <a:off x="6776730" y="1228925"/>
            <a:ext cx="1811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Goal: </a:t>
            </a:r>
            <a:r>
              <a:rPr lang="en-SA" dirty="0"/>
              <a:t>Help the home-buyer determine if an apartment they are interested in is fairly priced.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5FB6E-A1AF-4C4B-428F-3E07C13C707D}"/>
              </a:ext>
            </a:extLst>
          </p:cNvPr>
          <p:cNvSpPr txBox="1"/>
          <p:nvPr/>
        </p:nvSpPr>
        <p:spPr>
          <a:xfrm>
            <a:off x="6866792" y="2778369"/>
            <a:ext cx="1529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Required: </a:t>
            </a:r>
            <a:r>
              <a:rPr lang="en-SA" dirty="0"/>
              <a:t>ad_id</a:t>
            </a:r>
            <a:endParaRPr lang="en-SA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3466B-2C07-E864-93F3-B32ED9B36D6C}"/>
              </a:ext>
            </a:extLst>
          </p:cNvPr>
          <p:cNvSpPr txBox="1"/>
          <p:nvPr/>
        </p:nvSpPr>
        <p:spPr>
          <a:xfrm>
            <a:off x="800100" y="949569"/>
            <a:ext cx="48533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Search Aqar’s website for an ad with the specified id-scrape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Clean the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Train an ML using a subset of our data (based on user’s specification)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Compare the model’s predicted_price and real_price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Report “deal_goodness” {Great Deal, Good Deal, Fair Deal, Poor Deal, Terrible Deal}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A" dirty="0"/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85D4550-C01A-F654-2B90-178FD0B6E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6146"/>
            <a:ext cx="6725468" cy="1962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AD5EA2-A650-4CCC-AD49-C3D565E9923B}"/>
              </a:ext>
            </a:extLst>
          </p:cNvPr>
          <p:cNvSpPr txBox="1"/>
          <p:nvPr/>
        </p:nvSpPr>
        <p:spPr>
          <a:xfrm>
            <a:off x="6866792" y="3437792"/>
            <a:ext cx="1721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Communicate: </a:t>
            </a:r>
            <a:r>
              <a:rPr lang="en-SA" dirty="0"/>
              <a:t>Report results in analytical dash board</a:t>
            </a:r>
            <a:endParaRPr lang="en-SA" b="1" dirty="0"/>
          </a:p>
        </p:txBody>
      </p:sp>
      <p:sp>
        <p:nvSpPr>
          <p:cNvPr id="2" name="Google Shape;541;p47">
            <a:extLst>
              <a:ext uri="{FF2B5EF4-FFF2-40B4-BE49-F238E27FC236}">
                <a16:creationId xmlns:a16="http://schemas.microsoft.com/office/drawing/2014/main" id="{A1076A64-FDAF-3DA3-8611-31263A9D07AA}"/>
              </a:ext>
            </a:extLst>
          </p:cNvPr>
          <p:cNvSpPr/>
          <p:nvPr/>
        </p:nvSpPr>
        <p:spPr>
          <a:xfrm>
            <a:off x="6725468" y="-302791"/>
            <a:ext cx="2452876" cy="1054392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13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309A-2ED4-FB62-4BA3-CD2C1B9A32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D9D39-0B60-FFE6-C48A-808F289F6EB9}"/>
              </a:ext>
            </a:extLst>
          </p:cNvPr>
          <p:cNvSpPr txBox="1"/>
          <p:nvPr/>
        </p:nvSpPr>
        <p:spPr>
          <a:xfrm>
            <a:off x="747346" y="433375"/>
            <a:ext cx="441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dirty="0">
                <a:solidFill>
                  <a:schemeClr val="bg2"/>
                </a:solidFill>
              </a:rPr>
              <a:t>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99A33-3292-5DD0-797F-AFB1A466CF22}"/>
              </a:ext>
            </a:extLst>
          </p:cNvPr>
          <p:cNvSpPr txBox="1"/>
          <p:nvPr/>
        </p:nvSpPr>
        <p:spPr>
          <a:xfrm>
            <a:off x="967154" y="1459523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Poor 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Adequetely accurate predictions, but need to be imporoved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Suggesting similar apartments to user’s-provided apartments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Difficulty interpreting RMSE</a:t>
            </a: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1103FB6D-68B8-3F6F-83F9-66FE6CB11212}"/>
              </a:ext>
            </a:extLst>
          </p:cNvPr>
          <p:cNvSpPr/>
          <p:nvPr/>
        </p:nvSpPr>
        <p:spPr>
          <a:xfrm>
            <a:off x="7923145" y="-140752"/>
            <a:ext cx="1329600" cy="5579444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" name="Google Shape;541;p47">
            <a:extLst>
              <a:ext uri="{FF2B5EF4-FFF2-40B4-BE49-F238E27FC236}">
                <a16:creationId xmlns:a16="http://schemas.microsoft.com/office/drawing/2014/main" id="{3FBE9C2F-47B7-4C5F-6E21-89872BA02296}"/>
              </a:ext>
            </a:extLst>
          </p:cNvPr>
          <p:cNvSpPr/>
          <p:nvPr/>
        </p:nvSpPr>
        <p:spPr>
          <a:xfrm>
            <a:off x="-108746" y="4023360"/>
            <a:ext cx="3376731" cy="1241780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19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19B6-56AC-B4D4-9427-A3BB1EA94A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E1BB4-C49A-3763-845A-02F9722CEC67}"/>
              </a:ext>
            </a:extLst>
          </p:cNvPr>
          <p:cNvSpPr txBox="1"/>
          <p:nvPr/>
        </p:nvSpPr>
        <p:spPr>
          <a:xfrm>
            <a:off x="316523" y="351692"/>
            <a:ext cx="4422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dirty="0">
                <a:solidFill>
                  <a:schemeClr val="bg2"/>
                </a:solidFill>
              </a:rPr>
              <a:t>Take Home Message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BB7C8-9540-D228-D101-6BFB9B08AE9F}"/>
              </a:ext>
            </a:extLst>
          </p:cNvPr>
          <p:cNvSpPr txBox="1"/>
          <p:nvPr/>
        </p:nvSpPr>
        <p:spPr>
          <a:xfrm>
            <a:off x="556055" y="1547446"/>
            <a:ext cx="6038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Data availability and quality remain the biggest obstacles for data scientists in real estate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It is possible to add value to the real estate industry by helping home-buyers make better-informed decisions</a:t>
            </a: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0982C1C6-4976-A859-8673-6ACB1C7AD320}"/>
              </a:ext>
            </a:extLst>
          </p:cNvPr>
          <p:cNvSpPr/>
          <p:nvPr/>
        </p:nvSpPr>
        <p:spPr>
          <a:xfrm>
            <a:off x="7923145" y="-160551"/>
            <a:ext cx="1329600" cy="5360704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" name="Google Shape;541;p47">
            <a:extLst>
              <a:ext uri="{FF2B5EF4-FFF2-40B4-BE49-F238E27FC236}">
                <a16:creationId xmlns:a16="http://schemas.microsoft.com/office/drawing/2014/main" id="{773E2E30-CC20-0C81-8C86-E2634174C690}"/>
              </a:ext>
            </a:extLst>
          </p:cNvPr>
          <p:cNvSpPr/>
          <p:nvPr/>
        </p:nvSpPr>
        <p:spPr>
          <a:xfrm>
            <a:off x="-108745" y="4110823"/>
            <a:ext cx="3185900" cy="1340653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3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8B59-F102-4CD2-C8B7-33A5A485A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18079-8592-1199-B1F7-A42504C2D806}"/>
              </a:ext>
            </a:extLst>
          </p:cNvPr>
          <p:cNvSpPr txBox="1"/>
          <p:nvPr/>
        </p:nvSpPr>
        <p:spPr>
          <a:xfrm>
            <a:off x="518746" y="360485"/>
            <a:ext cx="4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dirty="0">
                <a:solidFill>
                  <a:schemeClr val="bg2"/>
                </a:solidFill>
              </a:rPr>
              <a:t>Future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A5D06-0AE7-4FA7-3788-8DB5067F5304}"/>
              </a:ext>
            </a:extLst>
          </p:cNvPr>
          <p:cNvSpPr txBox="1"/>
          <p:nvPr/>
        </p:nvSpPr>
        <p:spPr>
          <a:xfrm>
            <a:off x="641838" y="1107831"/>
            <a:ext cx="42730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Improve 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Utilize text description of properties in making price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Utilize images of properties to validate some features (e.g., furnished) and possibly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/>
              <a:t>Utilize Google Maps-like API to expand the features in the dataset to include things like: distance_to_major_highway, distance_to_grocery_store, avg_trafic_index, etc.</a:t>
            </a:r>
            <a:endParaRPr lang="en-S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A" dirty="0"/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DF44D0A4-C21A-3B53-214E-8BF1F466DFEB}"/>
              </a:ext>
            </a:extLst>
          </p:cNvPr>
          <p:cNvSpPr/>
          <p:nvPr/>
        </p:nvSpPr>
        <p:spPr>
          <a:xfrm>
            <a:off x="7837362" y="-333956"/>
            <a:ext cx="1329600" cy="5477455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" name="Google Shape;541;p47">
            <a:extLst>
              <a:ext uri="{FF2B5EF4-FFF2-40B4-BE49-F238E27FC236}">
                <a16:creationId xmlns:a16="http://schemas.microsoft.com/office/drawing/2014/main" id="{50571B39-09A8-97E0-B782-5F174C973C76}"/>
              </a:ext>
            </a:extLst>
          </p:cNvPr>
          <p:cNvSpPr/>
          <p:nvPr/>
        </p:nvSpPr>
        <p:spPr>
          <a:xfrm>
            <a:off x="-34024" y="4035669"/>
            <a:ext cx="3365621" cy="1489877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243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igh angle view of a building&#10;&#10;Description automatically generated with low confidence">
            <a:extLst>
              <a:ext uri="{FF2B5EF4-FFF2-40B4-BE49-F238E27FC236}">
                <a16:creationId xmlns:a16="http://schemas.microsoft.com/office/drawing/2014/main" id="{ECB982A2-0606-9BFC-1A21-53D1AE17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31" y="0"/>
            <a:ext cx="6860745" cy="5231958"/>
          </a:xfrm>
          <a:prstGeom prst="rect">
            <a:avLst/>
          </a:prstGeom>
        </p:spPr>
      </p:pic>
      <p:sp>
        <p:nvSpPr>
          <p:cNvPr id="6" name="Google Shape;541;p47">
            <a:extLst>
              <a:ext uri="{FF2B5EF4-FFF2-40B4-BE49-F238E27FC236}">
                <a16:creationId xmlns:a16="http://schemas.microsoft.com/office/drawing/2014/main" id="{B997A9C4-54FC-D08E-360B-9633076C669C}"/>
              </a:ext>
            </a:extLst>
          </p:cNvPr>
          <p:cNvSpPr/>
          <p:nvPr/>
        </p:nvSpPr>
        <p:spPr>
          <a:xfrm>
            <a:off x="6790414" y="-437322"/>
            <a:ext cx="2425148" cy="1439185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7" name="Google Shape;541;p47">
            <a:extLst>
              <a:ext uri="{FF2B5EF4-FFF2-40B4-BE49-F238E27FC236}">
                <a16:creationId xmlns:a16="http://schemas.microsoft.com/office/drawing/2014/main" id="{8306041D-75D8-009E-CB4E-C00A8AD4615A}"/>
              </a:ext>
            </a:extLst>
          </p:cNvPr>
          <p:cNvSpPr/>
          <p:nvPr/>
        </p:nvSpPr>
        <p:spPr>
          <a:xfrm>
            <a:off x="6790414" y="4102873"/>
            <a:ext cx="2536466" cy="1706412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B4785-DE59-3152-CF3D-DAB7BFEBF347}"/>
              </a:ext>
            </a:extLst>
          </p:cNvPr>
          <p:cNvSpPr txBox="1"/>
          <p:nvPr/>
        </p:nvSpPr>
        <p:spPr>
          <a:xfrm>
            <a:off x="6989196" y="282270"/>
            <a:ext cx="21548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800" b="1" dirty="0">
                <a:solidFill>
                  <a:schemeClr val="bg1"/>
                </a:solidFill>
              </a:rPr>
              <a:t>THANKS!</a:t>
            </a:r>
          </a:p>
          <a:p>
            <a:r>
              <a:rPr lang="en-SA" dirty="0">
                <a:solidFill>
                  <a:schemeClr val="bg1"/>
                </a:solidFill>
              </a:rPr>
              <a:t>Any questions?</a:t>
            </a: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endParaRPr lang="en-SA" dirty="0">
              <a:solidFill>
                <a:schemeClr val="bg1"/>
              </a:solidFill>
            </a:endParaRPr>
          </a:p>
          <a:p>
            <a:r>
              <a:rPr lang="en-SA" dirty="0">
                <a:solidFill>
                  <a:schemeClr val="bg1"/>
                </a:solidFill>
              </a:rPr>
              <a:t>Mohammed Alsalamah</a:t>
            </a:r>
          </a:p>
        </p:txBody>
      </p:sp>
    </p:spTree>
    <p:extLst>
      <p:ext uri="{BB962C8B-B14F-4D97-AF65-F5344CB8AC3E}">
        <p14:creationId xmlns:p14="http://schemas.microsoft.com/office/powerpoint/2010/main" val="96325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A9EC6E1-8E34-553F-F01F-128FF4D6E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ED1AF-53DA-6BC2-BD61-9D9C77633DB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2C3852C-8B0E-D17E-DA1E-DBE47221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4" y="0"/>
            <a:ext cx="9125076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FCD2B-3C25-FDCF-E3DF-E1DAB408418D}"/>
              </a:ext>
            </a:extLst>
          </p:cNvPr>
          <p:cNvSpPr txBox="1"/>
          <p:nvPr/>
        </p:nvSpPr>
        <p:spPr>
          <a:xfrm>
            <a:off x="485030" y="214685"/>
            <a:ext cx="225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dirty="0"/>
              <a:t>Introduction</a:t>
            </a:r>
            <a:endParaRPr lang="en-SA" sz="3200" dirty="0"/>
          </a:p>
        </p:txBody>
      </p:sp>
      <p:sp>
        <p:nvSpPr>
          <p:cNvPr id="7" name="Google Shape;212;p31">
            <a:extLst>
              <a:ext uri="{FF2B5EF4-FFF2-40B4-BE49-F238E27FC236}">
                <a16:creationId xmlns:a16="http://schemas.microsoft.com/office/drawing/2014/main" id="{2604B7A0-C804-83D1-8D94-F6BAEDAD4A8D}"/>
              </a:ext>
            </a:extLst>
          </p:cNvPr>
          <p:cNvSpPr/>
          <p:nvPr/>
        </p:nvSpPr>
        <p:spPr>
          <a:xfrm rot="-5400000">
            <a:off x="4215912" y="153861"/>
            <a:ext cx="3947745" cy="60315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886CD-2C90-1CC6-0002-EC8C3E6CBAF9}"/>
              </a:ext>
            </a:extLst>
          </p:cNvPr>
          <p:cNvSpPr txBox="1"/>
          <p:nvPr/>
        </p:nvSpPr>
        <p:spPr>
          <a:xfrm>
            <a:off x="3239622" y="1351738"/>
            <a:ext cx="5812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>
                <a:solidFill>
                  <a:schemeClr val="bg1"/>
                </a:solidFill>
              </a:rPr>
              <a:t>1) </a:t>
            </a:r>
            <a:r>
              <a:rPr lang="en-SA" dirty="0">
                <a:solidFill>
                  <a:schemeClr val="bg1"/>
                </a:solidFill>
              </a:rPr>
              <a:t>Provide home-buyers with tools that help them better underst</a:t>
            </a:r>
            <a:r>
              <a:rPr lang="en-US" dirty="0">
                <a:solidFill>
                  <a:schemeClr val="bg1"/>
                </a:solidFill>
              </a:rPr>
              <a:t>an</a:t>
            </a:r>
            <a:r>
              <a:rPr lang="en-SA" dirty="0">
                <a:solidFill>
                  <a:schemeClr val="bg1"/>
                </a:solidFill>
              </a:rPr>
              <a:t>d the target market (apartments for sale in Riyadh) and </a:t>
            </a:r>
            <a:r>
              <a:rPr lang="en-SA" b="1" dirty="0">
                <a:solidFill>
                  <a:schemeClr val="bg1"/>
                </a:solidFill>
              </a:rPr>
              <a:t>2)</a:t>
            </a:r>
            <a:r>
              <a:rPr lang="en-SA" dirty="0">
                <a:solidFill>
                  <a:schemeClr val="bg1"/>
                </a:solidFill>
              </a:rPr>
              <a:t>, get an estimate of how fair the asking price is for an apartment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787DA-638B-3931-30D5-7F0DE8E074F4}"/>
              </a:ext>
            </a:extLst>
          </p:cNvPr>
          <p:cNvSpPr txBox="1"/>
          <p:nvPr/>
        </p:nvSpPr>
        <p:spPr>
          <a:xfrm>
            <a:off x="5191551" y="2900947"/>
            <a:ext cx="395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>
                <a:solidFill>
                  <a:schemeClr val="bg1"/>
                </a:solidFill>
              </a:rPr>
              <a:t>Goal: </a:t>
            </a:r>
            <a:r>
              <a:rPr lang="en-SA" dirty="0">
                <a:solidFill>
                  <a:schemeClr val="bg1"/>
                </a:solidFill>
              </a:rPr>
              <a:t>Develop an analytical dashboard and create a “Good Deal Indicator” feature. </a:t>
            </a:r>
          </a:p>
        </p:txBody>
      </p:sp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B16079-9212-5D64-3F9B-4F4CC9C20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463" y="3068515"/>
            <a:ext cx="5301014" cy="2119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74FC87-58B0-C947-0661-04BEE995468E}"/>
              </a:ext>
            </a:extLst>
          </p:cNvPr>
          <p:cNvSpPr txBox="1"/>
          <p:nvPr/>
        </p:nvSpPr>
        <p:spPr>
          <a:xfrm>
            <a:off x="5319938" y="4004575"/>
            <a:ext cx="364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>
                <a:solidFill>
                  <a:schemeClr val="bg1"/>
                </a:solidFill>
              </a:rPr>
              <a:t>Community Engagement: </a:t>
            </a:r>
            <a:r>
              <a:rPr lang="en-SA" dirty="0">
                <a:solidFill>
                  <a:schemeClr val="bg1"/>
                </a:solidFill>
              </a:rPr>
              <a:t>Contribute a clean dataset on Kaggle</a:t>
            </a:r>
            <a:endParaRPr lang="en-S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2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957851" y="956033"/>
            <a:ext cx="5140800" cy="3225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43857" y="1588742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224938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944570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89875" y="2430955"/>
            <a:ext cx="4673854" cy="445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tserrat"/>
                <a:cs typeface="Montserrat Black"/>
                <a:sym typeface="Arial"/>
              </a:rPr>
              <a:t>Machine Learning model</a:t>
            </a:r>
            <a:endParaRPr sz="1600" dirty="0">
              <a:solidFill>
                <a:schemeClr val="accent6">
                  <a:lumMod val="75000"/>
                </a:schemeClr>
              </a:solidFill>
              <a:latin typeface="Montserrat"/>
              <a:cs typeface="Montserrat Black"/>
              <a:sym typeface="Arial"/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2310659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4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89875" y="3113704"/>
            <a:ext cx="257930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accent6">
                    <a:lumMod val="75000"/>
                  </a:schemeClr>
                </a:solidFill>
                <a:latin typeface="Montserrat"/>
                <a:cs typeface="Montserrat Black"/>
              </a:rPr>
              <a:t>“Good Deal Indicator”</a:t>
            </a:r>
            <a:endParaRPr sz="1600" dirty="0">
              <a:solidFill>
                <a:schemeClr val="accent6">
                  <a:lumMod val="75000"/>
                </a:schemeClr>
              </a:solidFill>
              <a:latin typeface="Montserrat"/>
              <a:cs typeface="Montserrat Black"/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43857" y="310698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BEC8E-A6DB-C844-98D3-218260EC81B7}"/>
              </a:ext>
            </a:extLst>
          </p:cNvPr>
          <p:cNvSpPr txBox="1"/>
          <p:nvPr/>
        </p:nvSpPr>
        <p:spPr>
          <a:xfrm>
            <a:off x="3489875" y="1835380"/>
            <a:ext cx="2770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Montserrat"/>
                <a:cs typeface="Montserrat Black"/>
                <a:sym typeface="Catamaran Light"/>
              </a:rPr>
              <a:t>Data Cleaning</a:t>
            </a:r>
            <a:endParaRPr lang="en-SA" sz="1600" b="1" dirty="0">
              <a:solidFill>
                <a:schemeClr val="accent6">
                  <a:lumMod val="75000"/>
                </a:schemeClr>
              </a:solidFill>
              <a:latin typeface="Montserrat"/>
              <a:cs typeface="Montserrat Black"/>
              <a:sym typeface="Montserrat"/>
            </a:endParaRPr>
          </a:p>
        </p:txBody>
      </p:sp>
      <p:sp>
        <p:nvSpPr>
          <p:cNvPr id="31" name="عنوان فرعي 2">
            <a:extLst>
              <a:ext uri="{FF2B5EF4-FFF2-40B4-BE49-F238E27FC236}">
                <a16:creationId xmlns:a16="http://schemas.microsoft.com/office/drawing/2014/main" id="{6A17CB0F-9939-E341-BFEF-60318B4F8C7B}"/>
              </a:ext>
            </a:extLst>
          </p:cNvPr>
          <p:cNvSpPr txBox="1">
            <a:spLocks/>
          </p:cNvSpPr>
          <p:nvPr/>
        </p:nvSpPr>
        <p:spPr>
          <a:xfrm>
            <a:off x="3336926" y="400125"/>
            <a:ext cx="2404749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Montserrat"/>
                <a:cs typeface="Montserrat Black"/>
                <a:sym typeface="Montserrat"/>
              </a:rPr>
              <a:t>Data Dictionary</a:t>
            </a:r>
            <a:endParaRPr lang="ar-SA" sz="1600" b="1" dirty="0">
              <a:solidFill>
                <a:schemeClr val="accent6">
                  <a:lumMod val="75000"/>
                </a:schemeClr>
              </a:solidFill>
              <a:latin typeface="Montserrat"/>
              <a:cs typeface="Montserrat Black"/>
              <a:sym typeface="Montserrat"/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7516547" y="465600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accent6"/>
                </a:solidFill>
              </a:rPr>
              <a:t>OUTLINES</a:t>
            </a:r>
            <a:endParaRPr sz="2400" dirty="0">
              <a:solidFill>
                <a:schemeClr val="accent6"/>
              </a:solidFill>
            </a:endParaRPr>
          </a:p>
        </p:txBody>
      </p:sp>
      <p:sp>
        <p:nvSpPr>
          <p:cNvPr id="2" name="Google Shape;157;p26">
            <a:extLst>
              <a:ext uri="{FF2B5EF4-FFF2-40B4-BE49-F238E27FC236}">
                <a16:creationId xmlns:a16="http://schemas.microsoft.com/office/drawing/2014/main" id="{6223C520-446C-434D-FC53-351B9FDAF24E}"/>
              </a:ext>
            </a:extLst>
          </p:cNvPr>
          <p:cNvSpPr txBox="1">
            <a:spLocks/>
          </p:cNvSpPr>
          <p:nvPr/>
        </p:nvSpPr>
        <p:spPr>
          <a:xfrm>
            <a:off x="2024049" y="3803536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4000" dirty="0">
                <a:solidFill>
                  <a:schemeClr val="lt1"/>
                </a:solidFill>
              </a:rPr>
              <a:t>6</a:t>
            </a:r>
            <a:endParaRPr lang="es" dirty="0">
              <a:solidFill>
                <a:schemeClr val="lt1"/>
              </a:solidFill>
            </a:endParaRPr>
          </a:p>
        </p:txBody>
      </p:sp>
      <p:sp>
        <p:nvSpPr>
          <p:cNvPr id="4" name="Google Shape;155;p26">
            <a:extLst>
              <a:ext uri="{FF2B5EF4-FFF2-40B4-BE49-F238E27FC236}">
                <a16:creationId xmlns:a16="http://schemas.microsoft.com/office/drawing/2014/main" id="{7B1BA5BA-D97D-01F2-93A0-70DA56A309DA}"/>
              </a:ext>
            </a:extLst>
          </p:cNvPr>
          <p:cNvSpPr txBox="1">
            <a:spLocks/>
          </p:cNvSpPr>
          <p:nvPr/>
        </p:nvSpPr>
        <p:spPr>
          <a:xfrm>
            <a:off x="3489875" y="432195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tserrat"/>
                <a:cs typeface="Montserrat Black"/>
              </a:rPr>
              <a:t>CONCLUSION</a:t>
            </a:r>
          </a:p>
        </p:txBody>
      </p:sp>
      <p:sp>
        <p:nvSpPr>
          <p:cNvPr id="3" name="Google Shape;152;p26">
            <a:extLst>
              <a:ext uri="{FF2B5EF4-FFF2-40B4-BE49-F238E27FC236}">
                <a16:creationId xmlns:a16="http://schemas.microsoft.com/office/drawing/2014/main" id="{64BE75B0-8CB8-74C3-55B9-D0E76F9534C6}"/>
              </a:ext>
            </a:extLst>
          </p:cNvPr>
          <p:cNvSpPr txBox="1">
            <a:spLocks/>
          </p:cNvSpPr>
          <p:nvPr/>
        </p:nvSpPr>
        <p:spPr>
          <a:xfrm>
            <a:off x="3489875" y="1052036"/>
            <a:ext cx="4673854" cy="44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tserrat"/>
                <a:cs typeface="Montserrat Black"/>
                <a:sym typeface="Arial"/>
              </a:rPr>
              <a:t>Data Web Scraping</a:t>
            </a:r>
          </a:p>
        </p:txBody>
      </p:sp>
      <p:sp>
        <p:nvSpPr>
          <p:cNvPr id="5" name="Google Shape;155;p26">
            <a:extLst>
              <a:ext uri="{FF2B5EF4-FFF2-40B4-BE49-F238E27FC236}">
                <a16:creationId xmlns:a16="http://schemas.microsoft.com/office/drawing/2014/main" id="{FB329D71-487B-4DB1-55F0-4F166347611A}"/>
              </a:ext>
            </a:extLst>
          </p:cNvPr>
          <p:cNvSpPr txBox="1">
            <a:spLocks/>
          </p:cNvSpPr>
          <p:nvPr/>
        </p:nvSpPr>
        <p:spPr>
          <a:xfrm>
            <a:off x="3489875" y="3789215"/>
            <a:ext cx="257930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tserrat"/>
                <a:cs typeface="Montserrat Black"/>
              </a:rPr>
              <a:t>Analytical Dashboard</a:t>
            </a:r>
          </a:p>
        </p:txBody>
      </p:sp>
      <p:sp>
        <p:nvSpPr>
          <p:cNvPr id="6" name="Google Shape;157;p26">
            <a:extLst>
              <a:ext uri="{FF2B5EF4-FFF2-40B4-BE49-F238E27FC236}">
                <a16:creationId xmlns:a16="http://schemas.microsoft.com/office/drawing/2014/main" id="{465C4B12-9833-DAB0-B803-C3493612F748}"/>
              </a:ext>
            </a:extLst>
          </p:cNvPr>
          <p:cNvSpPr txBox="1">
            <a:spLocks/>
          </p:cNvSpPr>
          <p:nvPr/>
        </p:nvSpPr>
        <p:spPr>
          <a:xfrm>
            <a:off x="2030396" y="44287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4000" dirty="0">
                <a:solidFill>
                  <a:schemeClr val="lt1"/>
                </a:solidFill>
              </a:rPr>
              <a:t>7</a:t>
            </a:r>
            <a:endParaRPr lang="es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672122" y="-672073"/>
            <a:ext cx="548400" cy="18925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FB671-8124-DB48-BE0E-F0DFF2D7EA65}"/>
              </a:ext>
            </a:extLst>
          </p:cNvPr>
          <p:cNvSpPr txBox="1"/>
          <p:nvPr/>
        </p:nvSpPr>
        <p:spPr>
          <a:xfrm>
            <a:off x="1892595" y="12589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Montserrat"/>
                <a:sym typeface="Montserrat"/>
              </a:rPr>
              <a:t>DATASET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668FFB-3892-C548-AAFF-8B37B614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69908"/>
              </p:ext>
            </p:extLst>
          </p:nvPr>
        </p:nvGraphicFramePr>
        <p:xfrm>
          <a:off x="175595" y="1089210"/>
          <a:ext cx="8591105" cy="343070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87858">
                  <a:extLst>
                    <a:ext uri="{9D8B030D-6E8A-4147-A177-3AD203B41FA5}">
                      <a16:colId xmlns:a16="http://schemas.microsoft.com/office/drawing/2014/main" val="701398461"/>
                    </a:ext>
                  </a:extLst>
                </a:gridCol>
                <a:gridCol w="6603247">
                  <a:extLst>
                    <a:ext uri="{9D8B030D-6E8A-4147-A177-3AD203B41FA5}">
                      <a16:colId xmlns:a16="http://schemas.microsoft.com/office/drawing/2014/main" val="1601642139"/>
                    </a:ext>
                  </a:extLst>
                </a:gridCol>
              </a:tblGrid>
              <a:tr h="535106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  <a:endParaRPr lang="en-SA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  <a:endParaRPr lang="en-SA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97209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dirty="0" err="1"/>
                        <a:t>user_id</a:t>
                      </a:r>
                      <a:endParaRPr lang="en-SA" sz="13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ad poster’s </a:t>
                      </a:r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Aqar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91368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 unique value for each ad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124457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price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Sale value in SR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36050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beds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Number of bedrooms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15051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livings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Number of living rooms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51297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wc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Number of bathrooms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42345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area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 sq. meters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43076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street_width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Of the apartment complex, in meters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8695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age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 years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82900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SA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street_direction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Of the apartment complex, (e.g., north-south, east-west)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4642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672122" y="-672073"/>
            <a:ext cx="548400" cy="18925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FB671-8124-DB48-BE0E-F0DFF2D7EA65}"/>
              </a:ext>
            </a:extLst>
          </p:cNvPr>
          <p:cNvSpPr txBox="1"/>
          <p:nvPr/>
        </p:nvSpPr>
        <p:spPr>
          <a:xfrm>
            <a:off x="1892595" y="12589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Montserrat"/>
                <a:sym typeface="Montserrat"/>
              </a:rPr>
              <a:t>DATASET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668FFB-3892-C548-AAFF-8B37B614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421262"/>
              </p:ext>
            </p:extLst>
          </p:nvPr>
        </p:nvGraphicFramePr>
        <p:xfrm>
          <a:off x="175595" y="1089210"/>
          <a:ext cx="8591105" cy="343070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87858">
                  <a:extLst>
                    <a:ext uri="{9D8B030D-6E8A-4147-A177-3AD203B41FA5}">
                      <a16:colId xmlns:a16="http://schemas.microsoft.com/office/drawing/2014/main" val="701398461"/>
                    </a:ext>
                  </a:extLst>
                </a:gridCol>
                <a:gridCol w="6603247">
                  <a:extLst>
                    <a:ext uri="{9D8B030D-6E8A-4147-A177-3AD203B41FA5}">
                      <a16:colId xmlns:a16="http://schemas.microsoft.com/office/drawing/2014/main" val="1601642139"/>
                    </a:ext>
                  </a:extLst>
                </a:gridCol>
              </a:tblGrid>
              <a:tr h="535106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  <a:endParaRPr lang="en-SA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  <a:endParaRPr lang="en-SA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97209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dirty="0" err="1"/>
                        <a:t>ketchen</a:t>
                      </a:r>
                      <a:endParaRPr lang="en-SA" sz="13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{0, 1}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91368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furnished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{0, 1}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124457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district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name of the district in Arabic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36050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width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 meters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15051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length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 meters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51297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advertiser_type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{‘owner’, ‘</a:t>
                      </a:r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exclusive_advertiser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’, </a:t>
                      </a:r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etc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}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42345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city_side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{‘north’, ‘south’, </a:t>
                      </a:r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etc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}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43076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district_en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name of the district in English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8695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time_on_market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Number of days since post date until today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82900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time_since_update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A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Number of days since the post was last updated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46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11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 flipH="1">
            <a:off x="672122" y="-672073"/>
            <a:ext cx="548400" cy="18925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FB671-8124-DB48-BE0E-F0DFF2D7EA65}"/>
              </a:ext>
            </a:extLst>
          </p:cNvPr>
          <p:cNvSpPr txBox="1"/>
          <p:nvPr/>
        </p:nvSpPr>
        <p:spPr>
          <a:xfrm>
            <a:off x="1892595" y="12589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Montserrat"/>
                <a:sym typeface="Montserrat"/>
              </a:rPr>
              <a:t>DATASET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668FFB-3892-C548-AAFF-8B37B614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69194"/>
              </p:ext>
            </p:extLst>
          </p:nvPr>
        </p:nvGraphicFramePr>
        <p:xfrm>
          <a:off x="175595" y="1089210"/>
          <a:ext cx="8591105" cy="343070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87858">
                  <a:extLst>
                    <a:ext uri="{9D8B030D-6E8A-4147-A177-3AD203B41FA5}">
                      <a16:colId xmlns:a16="http://schemas.microsoft.com/office/drawing/2014/main" val="701398461"/>
                    </a:ext>
                  </a:extLst>
                </a:gridCol>
                <a:gridCol w="6603247">
                  <a:extLst>
                    <a:ext uri="{9D8B030D-6E8A-4147-A177-3AD203B41FA5}">
                      <a16:colId xmlns:a16="http://schemas.microsoft.com/office/drawing/2014/main" val="1601642139"/>
                    </a:ext>
                  </a:extLst>
                </a:gridCol>
              </a:tblGrid>
              <a:tr h="535106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  <a:endParaRPr lang="en-SA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  <a:endParaRPr lang="en-SA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97209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dirty="0" err="1"/>
                        <a:t>last_update</a:t>
                      </a:r>
                      <a:endParaRPr lang="en-SA" sz="13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Four features: year, month, day, hour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91368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create_time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Four features: year, month, day, hour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124457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latitude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Latitude coordinate of apartment complex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36050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longitude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A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Longitde coordinate of apartment complex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15051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squareness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Does the apartment look more like a square or rectangle? The ratio of length to width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51297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regular_shapeness</a:t>
                      </a: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Is the apartment shape regular? The ratio of area to length * width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42345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43076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86955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82900"/>
                  </a:ext>
                </a:extLst>
              </a:tr>
              <a:tr h="230826">
                <a:tc>
                  <a:txBody>
                    <a:bodyPr/>
                    <a:lstStyle/>
                    <a:p>
                      <a:pPr algn="ctr"/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SA" sz="13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46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97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EC55-5673-40B5-95FD-1DC74209A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145866A6-5B47-4F0E-F4C8-3830E20E09C6}"/>
              </a:ext>
            </a:extLst>
          </p:cNvPr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A80BF-5C0A-F560-5A34-10A8AB63AE52}"/>
              </a:ext>
            </a:extLst>
          </p:cNvPr>
          <p:cNvSpPr txBox="1"/>
          <p:nvPr/>
        </p:nvSpPr>
        <p:spPr>
          <a:xfrm>
            <a:off x="1608992" y="184638"/>
            <a:ext cx="3261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b="1" dirty="0">
                <a:solidFill>
                  <a:schemeClr val="tx1"/>
                </a:solidFill>
              </a:rPr>
              <a:t>Data Web Scraping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CE16EC-DEC5-45B0-41CA-D1186114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92" y="1582615"/>
            <a:ext cx="5468220" cy="2987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D03BD-E30D-36D8-31D7-8A6CA808B953}"/>
              </a:ext>
            </a:extLst>
          </p:cNvPr>
          <p:cNvSpPr txBox="1"/>
          <p:nvPr/>
        </p:nvSpPr>
        <p:spPr>
          <a:xfrm>
            <a:off x="1890346" y="905608"/>
            <a:ext cx="331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1) Identify the relevant request</a:t>
            </a:r>
          </a:p>
        </p:txBody>
      </p:sp>
    </p:spTree>
    <p:extLst>
      <p:ext uri="{BB962C8B-B14F-4D97-AF65-F5344CB8AC3E}">
        <p14:creationId xmlns:p14="http://schemas.microsoft.com/office/powerpoint/2010/main" val="304088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EC55-5673-40B5-95FD-1DC74209A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145866A6-5B47-4F0E-F4C8-3830E20E09C6}"/>
              </a:ext>
            </a:extLst>
          </p:cNvPr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A80BF-5C0A-F560-5A34-10A8AB63AE52}"/>
              </a:ext>
            </a:extLst>
          </p:cNvPr>
          <p:cNvSpPr txBox="1"/>
          <p:nvPr/>
        </p:nvSpPr>
        <p:spPr>
          <a:xfrm>
            <a:off x="1608992" y="184638"/>
            <a:ext cx="3261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b="1" dirty="0">
                <a:solidFill>
                  <a:schemeClr val="tx1"/>
                </a:solidFill>
              </a:rPr>
              <a:t>Data Web Scraping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D03BD-E30D-36D8-31D7-8A6CA808B953}"/>
              </a:ext>
            </a:extLst>
          </p:cNvPr>
          <p:cNvSpPr txBox="1"/>
          <p:nvPr/>
        </p:nvSpPr>
        <p:spPr>
          <a:xfrm>
            <a:off x="1890346" y="905608"/>
            <a:ext cx="377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2) Make a python request and save to csv file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32241C6-EA9C-D4D5-4DA6-50D6BF929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92" y="1377204"/>
            <a:ext cx="5772150" cy="328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5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4364-2DC1-86D2-B054-7053CAD9A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8C3A-4998-C51E-9F46-F093FFA34DBB}"/>
              </a:ext>
            </a:extLst>
          </p:cNvPr>
          <p:cNvSpPr txBox="1"/>
          <p:nvPr/>
        </p:nvSpPr>
        <p:spPr>
          <a:xfrm>
            <a:off x="650631" y="433375"/>
            <a:ext cx="4334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C55D2-A587-A1EA-22FD-A57E07B2DE5A}"/>
              </a:ext>
            </a:extLst>
          </p:cNvPr>
          <p:cNvSpPr txBox="1"/>
          <p:nvPr/>
        </p:nvSpPr>
        <p:spPr>
          <a:xfrm>
            <a:off x="1019908" y="1292469"/>
            <a:ext cx="5706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Drop Irrelevent features (e.g., desription,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Find the district’s name in English (using outside sources)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Create time features (change from integer to multiple informative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Extract coordinates (from a string)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Create experimental features (e.g., squareness) </a:t>
            </a: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E2CAF00C-9F3C-ED73-8F49-2DD4930CC7B2}"/>
              </a:ext>
            </a:extLst>
          </p:cNvPr>
          <p:cNvSpPr/>
          <p:nvPr/>
        </p:nvSpPr>
        <p:spPr>
          <a:xfrm>
            <a:off x="7814400" y="0"/>
            <a:ext cx="1329600" cy="5390984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" name="Google Shape;541;p47">
            <a:extLst>
              <a:ext uri="{FF2B5EF4-FFF2-40B4-BE49-F238E27FC236}">
                <a16:creationId xmlns:a16="http://schemas.microsoft.com/office/drawing/2014/main" id="{5F00F6C0-3052-4B1A-EA60-08939A6AEDCD}"/>
              </a:ext>
            </a:extLst>
          </p:cNvPr>
          <p:cNvSpPr/>
          <p:nvPr/>
        </p:nvSpPr>
        <p:spPr>
          <a:xfrm>
            <a:off x="-14170" y="4094922"/>
            <a:ext cx="2709662" cy="1051944"/>
          </a:xfrm>
          <a:prstGeom prst="rect">
            <a:avLst/>
          </a:prstGeom>
          <a:solidFill>
            <a:srgbClr val="002060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10107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1015</Words>
  <Application>Microsoft Macintosh PowerPoint</Application>
  <PresentationFormat>On-screen Show (16:9)</PresentationFormat>
  <Paragraphs>173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Montserrat</vt:lpstr>
      <vt:lpstr>Catamaran Light</vt:lpstr>
      <vt:lpstr>Arial</vt:lpstr>
      <vt:lpstr>Fira Sans Extra Condensed Medium</vt:lpstr>
      <vt:lpstr>Livvic</vt:lpstr>
      <vt:lpstr>Engineering Project Proposal by Slidesgo</vt:lpstr>
      <vt:lpstr>Apartments for Sale-Real Estate Market in Riyadh</vt:lpstr>
      <vt:lpstr>PowerPoint Presentation</vt:lpstr>
      <vt:lpstr>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HOUSING PRICES</dc:title>
  <dc:creator>dgvaffafae</dc:creator>
  <cp:lastModifiedBy>Alsalamah, Mohammed</cp:lastModifiedBy>
  <cp:revision>34</cp:revision>
  <dcterms:modified xsi:type="dcterms:W3CDTF">2022-08-24T12:15:32Z</dcterms:modified>
</cp:coreProperties>
</file>